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0" r:id="rId3"/>
    <p:sldId id="271" r:id="rId4"/>
    <p:sldId id="272" r:id="rId5"/>
    <p:sldId id="273" r:id="rId6"/>
    <p:sldId id="274" r:id="rId7"/>
    <p:sldId id="275" r:id="rId8"/>
    <p:sldId id="26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7000"/>
    <a:srgbClr val="0042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7" autoAdjust="0"/>
  </p:normalViewPr>
  <p:slideViewPr>
    <p:cSldViewPr>
      <p:cViewPr varScale="1">
        <p:scale>
          <a:sx n="72" d="100"/>
          <a:sy n="72" d="100"/>
        </p:scale>
        <p:origin x="1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B4DBE-BAA7-4492-8415-EFAAFDE55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4BBD4-4466-4C92-B74C-590835C6F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3AFBB-B5E8-42F0-A334-229CFFE9A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C3E58-D0B3-4B3D-9084-7CB691367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C16D-A921-4B8A-92E6-C6F051788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F1FE2-70DC-4CB5-B9D6-04377919D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3EEEC-A6F1-4261-AF0A-5F8DCB1CE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52314-6F6E-4115-B263-6D9DC2B76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CA81-407C-4388-9D02-596CF820A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661F7-FC66-4BD0-94EC-EC7FD1446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78A3-0E0B-47F6-BB56-6137E3900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2440D1B-756D-41C5-A5C7-EBB11F257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splt.ru/wins/perelomnyiy-moment-21088.html" TargetMode="External"/><Relationship Id="rId13" Type="http://schemas.openxmlformats.org/officeDocument/2006/relationships/hyperlink" Target="http://www.ldpr-ural.ru/sitenews/ldpr_v_ekaterinburge_dolgen_bit_otdelniy_muzey_istorii_velikoy_otechestvennoy_voyni/" TargetMode="External"/><Relationship Id="rId3" Type="http://schemas.openxmlformats.org/officeDocument/2006/relationships/hyperlink" Target="http://easyen.ru/load/232-1-0-62065" TargetMode="External"/><Relationship Id="rId7" Type="http://schemas.openxmlformats.org/officeDocument/2006/relationships/hyperlink" Target="http://vpk-sevastopol.ru/wp-content/uploads/2014/10/%D0%91%D0%B5%D1%80%D0%BB%D0%B8%D0%BD.jpg" TargetMode="External"/><Relationship Id="rId12" Type="http://schemas.openxmlformats.org/officeDocument/2006/relationships/hyperlink" Target="http://ote4estvo.ru/srazheniya-velikoj-otechestvennoj-vojny/152-bitva-za-moskvu.html" TargetMode="External"/><Relationship Id="rId2" Type="http://schemas.openxmlformats.org/officeDocument/2006/relationships/hyperlink" Target="http://didaktor.ru/interaktivnaya-infografika-v-powerpoint-eto-vozmozh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ssianarmya.ru/kurskaya-bitva.html" TargetMode="External"/><Relationship Id="rId11" Type="http://schemas.openxmlformats.org/officeDocument/2006/relationships/hyperlink" Target="http://histerl.ru/lectures/seredina_20_veka/srasgenia_wow.htm" TargetMode="External"/><Relationship Id="rId5" Type="http://schemas.openxmlformats.org/officeDocument/2006/relationships/hyperlink" Target="http://www.pravoslavie.ru/99189.html" TargetMode="External"/><Relationship Id="rId10" Type="http://schemas.openxmlformats.org/officeDocument/2006/relationships/hyperlink" Target="https://edu.tatar.ru/nsav/page523109.htm/page2221157.htm" TargetMode="External"/><Relationship Id="rId4" Type="http://schemas.openxmlformats.org/officeDocument/2006/relationships/hyperlink" Target="http://elenaranko.ucoz.ru/" TargetMode="External"/><Relationship Id="rId9" Type="http://schemas.openxmlformats.org/officeDocument/2006/relationships/hyperlink" Target="http://bagration.uirproject.ru/mean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30" y="1928802"/>
            <a:ext cx="821537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Великие битвы</a:t>
            </a:r>
          </a:p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Великой Отечественной войны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642910" cy="256598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ведения 6">
            <a:hlinkClick r:id="" action="ppaction://hlinkshowjump?jump=lastslide" highlightClick="1"/>
          </p:cNvPr>
          <p:cNvSpPr/>
          <p:nvPr/>
        </p:nvSpPr>
        <p:spPr>
          <a:xfrm>
            <a:off x="0" y="5786454"/>
            <a:ext cx="428596" cy="500042"/>
          </a:xfrm>
          <a:prstGeom prst="actionButtonInformation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endshow" highlightClick="1"/>
          </p:cNvPr>
          <p:cNvSpPr/>
          <p:nvPr/>
        </p:nvSpPr>
        <p:spPr>
          <a:xfrm>
            <a:off x="571472" y="5786454"/>
            <a:ext cx="428628" cy="500042"/>
          </a:xfrm>
          <a:prstGeom prst="actionButtonHom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1214414" y="214290"/>
            <a:ext cx="3214710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Московская</a:t>
            </a:r>
            <a:r>
              <a:rPr lang="en-US" sz="2400" b="1" dirty="0" smtClean="0"/>
              <a:t> </a:t>
            </a:r>
            <a:r>
              <a:rPr lang="ru-RU" sz="2400" b="1" dirty="0" smtClean="0"/>
              <a:t>битва </a:t>
            </a:r>
            <a:endParaRPr lang="ru-RU" sz="2400" b="1" dirty="0"/>
          </a:p>
        </p:txBody>
      </p:sp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4714876" y="214290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Сталинградская битва </a:t>
            </a:r>
            <a:endParaRPr lang="ru-RU" sz="2400" b="1" dirty="0"/>
          </a:p>
        </p:txBody>
      </p:sp>
      <p:sp>
        <p:nvSpPr>
          <p:cNvPr id="4" name="Скругленный прямоугольник 3">
            <a:hlinkClick r:id="rId4" action="ppaction://hlinksldjump"/>
          </p:cNvPr>
          <p:cNvSpPr/>
          <p:nvPr/>
        </p:nvSpPr>
        <p:spPr>
          <a:xfrm>
            <a:off x="1214414" y="857232"/>
            <a:ext cx="3214710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Курская </a:t>
            </a:r>
            <a:r>
              <a:rPr lang="en-US" sz="2400" b="1" dirty="0" smtClean="0"/>
              <a:t> </a:t>
            </a:r>
            <a:r>
              <a:rPr lang="ru-RU" sz="2400" b="1" dirty="0" smtClean="0"/>
              <a:t>битва </a:t>
            </a:r>
            <a:endParaRPr lang="ru-RU" sz="2400" b="1" dirty="0"/>
          </a:p>
        </p:txBody>
      </p:sp>
      <p:sp>
        <p:nvSpPr>
          <p:cNvPr id="5" name="Скругленный прямоугольник 4">
            <a:hlinkClick r:id="rId5" action="ppaction://hlinksldjump"/>
          </p:cNvPr>
          <p:cNvSpPr/>
          <p:nvPr/>
        </p:nvSpPr>
        <p:spPr>
          <a:xfrm>
            <a:off x="4714876" y="857232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Белорусская операция </a:t>
            </a:r>
            <a:endParaRPr lang="ru-RU" sz="2400" b="1" dirty="0"/>
          </a:p>
        </p:txBody>
      </p:sp>
      <p:sp>
        <p:nvSpPr>
          <p:cNvPr id="6" name="Скругленный прямоугольник 5">
            <a:hlinkClick r:id="rId6" action="ppaction://hlinksldjump"/>
          </p:cNvPr>
          <p:cNvSpPr/>
          <p:nvPr/>
        </p:nvSpPr>
        <p:spPr>
          <a:xfrm>
            <a:off x="2857488" y="1500174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Берлинская операция </a:t>
            </a:r>
            <a:endParaRPr lang="ru-RU" sz="2400" b="1" dirty="0"/>
          </a:p>
        </p:txBody>
      </p:sp>
      <p:pic>
        <p:nvPicPr>
          <p:cNvPr id="4097" name="Picture 1" descr="D:\Documents and Settings\Admin\Рабочий стол\инфографика\2 работа на МК-45\коллаж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5984" y="2214554"/>
            <a:ext cx="5494232" cy="37772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00166" y="2056686"/>
            <a:ext cx="68580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Битва за </a:t>
            </a:r>
            <a:r>
              <a:rPr lang="ru-RU" b="1" dirty="0" smtClean="0"/>
              <a:t>Москву </a:t>
            </a:r>
            <a:r>
              <a:rPr lang="ru-RU" b="1" dirty="0"/>
              <a:t>началась в сентябре </a:t>
            </a:r>
            <a:r>
              <a:rPr lang="ru-RU" b="1" dirty="0" smtClean="0"/>
              <a:t>1941 г. За </a:t>
            </a:r>
            <a:r>
              <a:rPr lang="ru-RU" b="1" dirty="0"/>
              <a:t>три месяца войска гитлеровской Германии успели вплотную подойти к столице. Операция по захвату города имела название «Тайфун», которая началась 30 сентября</a:t>
            </a:r>
            <a:r>
              <a:rPr lang="ru-RU" b="1" dirty="0" smtClean="0"/>
              <a:t>. </a:t>
            </a:r>
            <a:r>
              <a:rPr lang="ru-RU" b="1" dirty="0"/>
              <a:t> Город защищало три фронта, но численность немецких сил все равно была больше. </a:t>
            </a:r>
            <a:r>
              <a:rPr lang="ru-RU" b="1" dirty="0" smtClean="0"/>
              <a:t>Руководить </a:t>
            </a:r>
            <a:r>
              <a:rPr lang="ru-RU" b="1" dirty="0"/>
              <a:t>обороной города поручили </a:t>
            </a:r>
            <a:r>
              <a:rPr lang="ru-RU" b="1" dirty="0" smtClean="0"/>
              <a:t>Г. К. Жукову. </a:t>
            </a:r>
            <a:r>
              <a:rPr lang="ru-RU" b="1" dirty="0"/>
              <a:t>7 ноября, на Красной площади прошел парад советских войск, принимал парад маршал Буденный. С парада бойцы сразу уходили на фронт. </a:t>
            </a:r>
            <a:r>
              <a:rPr lang="ru-RU" b="1" dirty="0" smtClean="0"/>
              <a:t>Германские </a:t>
            </a:r>
            <a:r>
              <a:rPr lang="ru-RU" b="1" dirty="0"/>
              <a:t>войска подошли к Москве на расстояние 30 километров. </a:t>
            </a:r>
            <a:r>
              <a:rPr lang="ru-RU" b="1" dirty="0" smtClean="0"/>
              <a:t>В </a:t>
            </a:r>
            <a:r>
              <a:rPr lang="ru-RU" b="1" dirty="0"/>
              <a:t>декабре в Битве наметился перелом. Русские войска перешли в наступление </a:t>
            </a:r>
            <a:r>
              <a:rPr lang="ru-RU" b="1" dirty="0" smtClean="0"/>
              <a:t>. Немцы </a:t>
            </a:r>
            <a:r>
              <a:rPr lang="ru-RU" b="1" dirty="0"/>
              <a:t>бежали, бросая военную технику. В тыл бегущим, советское правительство засылало лыжников, парашютистов и кавалеристов, которые наносили немцам большой </a:t>
            </a:r>
            <a:r>
              <a:rPr lang="ru-RU" b="1" dirty="0" smtClean="0"/>
              <a:t>урон. В январе 1942 г. немцы </a:t>
            </a:r>
            <a:r>
              <a:rPr lang="ru-RU" b="1" dirty="0"/>
              <a:t>были отброшены на 150-200 километров </a:t>
            </a:r>
            <a:r>
              <a:rPr lang="ru-RU" b="1" dirty="0" smtClean="0"/>
              <a:t>назад.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71678"/>
            <a:ext cx="66675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1214414" y="214290"/>
            <a:ext cx="3214710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Московская</a:t>
            </a:r>
            <a:r>
              <a:rPr lang="en-US" sz="2400" b="1" dirty="0" smtClean="0"/>
              <a:t> </a:t>
            </a:r>
            <a:r>
              <a:rPr lang="ru-RU" sz="2400" b="1" dirty="0" smtClean="0"/>
              <a:t>битва </a:t>
            </a:r>
            <a:endParaRPr lang="ru-RU" sz="2400" b="1" dirty="0"/>
          </a:p>
        </p:txBody>
      </p:sp>
      <p:sp>
        <p:nvSpPr>
          <p:cNvPr id="11" name="Скругленный прямоугольник 10">
            <a:hlinkClick r:id="rId4" action="ppaction://hlinksldjump"/>
          </p:cNvPr>
          <p:cNvSpPr/>
          <p:nvPr/>
        </p:nvSpPr>
        <p:spPr>
          <a:xfrm>
            <a:off x="4714876" y="214290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 Сталинградская битва</a:t>
            </a:r>
            <a:endParaRPr lang="ru-RU" sz="2400" b="1" dirty="0"/>
          </a:p>
        </p:txBody>
      </p:sp>
      <p:sp>
        <p:nvSpPr>
          <p:cNvPr id="12" name="Скругленный прямоугольник 11">
            <a:hlinkClick r:id="rId5" action="ppaction://hlinksldjump"/>
          </p:cNvPr>
          <p:cNvSpPr/>
          <p:nvPr/>
        </p:nvSpPr>
        <p:spPr>
          <a:xfrm>
            <a:off x="1214414" y="857232"/>
            <a:ext cx="3214710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Курская </a:t>
            </a:r>
            <a:r>
              <a:rPr lang="en-US" sz="2400" b="1" dirty="0" smtClean="0"/>
              <a:t> </a:t>
            </a:r>
            <a:r>
              <a:rPr lang="ru-RU" sz="2400" b="1" dirty="0" smtClean="0"/>
              <a:t>битва </a:t>
            </a:r>
            <a:endParaRPr lang="ru-RU" sz="2400" b="1" dirty="0"/>
          </a:p>
        </p:txBody>
      </p:sp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4714876" y="857232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Белорусская операция </a:t>
            </a:r>
            <a:endParaRPr lang="ru-RU" sz="2400" b="1" dirty="0"/>
          </a:p>
        </p:txBody>
      </p:sp>
      <p:sp>
        <p:nvSpPr>
          <p:cNvPr id="14" name="Скругленный прямоугольник 13">
            <a:hlinkClick r:id="rId7" action="ppaction://hlinksldjump"/>
          </p:cNvPr>
          <p:cNvSpPr/>
          <p:nvPr/>
        </p:nvSpPr>
        <p:spPr>
          <a:xfrm>
            <a:off x="2857488" y="1500174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Берлинская операция </a:t>
            </a:r>
            <a:endParaRPr lang="ru-RU" sz="2400" b="1" dirty="0"/>
          </a:p>
        </p:txBody>
      </p:sp>
      <p:sp>
        <p:nvSpPr>
          <p:cNvPr id="15" name="Управляющая кнопка: домой 14">
            <a:hlinkClick r:id="" action="ppaction://hlinkshowjump?jump=endshow" highlightClick="1"/>
          </p:cNvPr>
          <p:cNvSpPr/>
          <p:nvPr/>
        </p:nvSpPr>
        <p:spPr>
          <a:xfrm>
            <a:off x="8501090" y="6143644"/>
            <a:ext cx="428628" cy="500042"/>
          </a:xfrm>
          <a:prstGeom prst="actionButtonHom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4414" y="2056686"/>
            <a:ext cx="76438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Битва на Курской дуге началась 5 июля с массированного наступления немецких войск. После недели упорных оборонительных боев наступление врага удалось остановить. </a:t>
            </a:r>
          </a:p>
          <a:p>
            <a:r>
              <a:rPr lang="ru-RU" dirty="0"/>
              <a:t>В ходе Курской битвы, под Прохоровкой </a:t>
            </a:r>
            <a:r>
              <a:rPr lang="ru-RU" dirty="0" smtClean="0"/>
              <a:t> </a:t>
            </a:r>
            <a:r>
              <a:rPr lang="ru-RU" dirty="0"/>
              <a:t>произошло величайшее танковое сражение. С обеих сторон в нем принимало участие до 1200 танков и самоходных </a:t>
            </a:r>
            <a:r>
              <a:rPr lang="ru-RU" dirty="0" smtClean="0"/>
              <a:t>орудий.12 </a:t>
            </a:r>
            <a:r>
              <a:rPr lang="ru-RU" dirty="0"/>
              <a:t>июля советская армия перешла в контрнаступление. Сражение продлилось 50 дней, до 23 августа 1943 </a:t>
            </a:r>
            <a:r>
              <a:rPr lang="ru-RU" dirty="0" smtClean="0"/>
              <a:t>г.</a:t>
            </a:r>
            <a:endParaRPr lang="ru-RU" dirty="0"/>
          </a:p>
          <a:p>
            <a:r>
              <a:rPr lang="ru-RU" dirty="0"/>
              <a:t>Курская дуга </a:t>
            </a:r>
            <a:r>
              <a:rPr lang="ru-RU" dirty="0" smtClean="0"/>
              <a:t> </a:t>
            </a:r>
            <a:r>
              <a:rPr lang="ru-RU" dirty="0"/>
              <a:t>ознаменовала коренной перелом в ходе войны. Теперь стратегическая инициатива перешла к советской армии. </a:t>
            </a:r>
            <a:r>
              <a:rPr lang="ru-RU" dirty="0" smtClean="0"/>
              <a:t>Разгром </a:t>
            </a:r>
            <a:r>
              <a:rPr lang="ru-RU" dirty="0"/>
              <a:t>немецких войск повлиял и на международную ситуацию, создав предпосылки для выхода из Второй мировой войны союзницы Германии Италии. Это позволило облегчить ситуацию на фронтах стран антигитлеровской коалиции.</a:t>
            </a:r>
          </a:p>
        </p:txBody>
      </p:sp>
      <p:pic>
        <p:nvPicPr>
          <p:cNvPr id="17410" name="Picture 2" descr="D:\Documents and Settings\Admin\Рабочий стол\инфографика\2 работа на МК-45\курская бит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70239"/>
            <a:ext cx="7358114" cy="4687761"/>
          </a:xfrm>
          <a:prstGeom prst="rect">
            <a:avLst/>
          </a:prstGeom>
          <a:noFill/>
        </p:spPr>
      </p:pic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1214414" y="214290"/>
            <a:ext cx="3214710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Московская</a:t>
            </a:r>
            <a:r>
              <a:rPr lang="en-US" sz="2400" b="1" dirty="0" smtClean="0"/>
              <a:t> </a:t>
            </a:r>
            <a:r>
              <a:rPr lang="ru-RU" sz="2400" b="1" dirty="0" smtClean="0"/>
              <a:t>битва </a:t>
            </a:r>
            <a:endParaRPr lang="ru-RU" sz="2400" b="1" dirty="0"/>
          </a:p>
        </p:txBody>
      </p:sp>
      <p:sp>
        <p:nvSpPr>
          <p:cNvPr id="11" name="Скругленный прямоугольник 10">
            <a:hlinkClick r:id="rId4" action="ppaction://hlinksldjump"/>
          </p:cNvPr>
          <p:cNvSpPr/>
          <p:nvPr/>
        </p:nvSpPr>
        <p:spPr>
          <a:xfrm>
            <a:off x="4714876" y="214290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Сталинградская битва</a:t>
            </a:r>
            <a:endParaRPr lang="ru-RU" sz="2400" b="1" dirty="0"/>
          </a:p>
        </p:txBody>
      </p:sp>
      <p:sp>
        <p:nvSpPr>
          <p:cNvPr id="12" name="Скругленный прямоугольник 11">
            <a:hlinkClick r:id="rId5" action="ppaction://hlinksldjump"/>
          </p:cNvPr>
          <p:cNvSpPr/>
          <p:nvPr/>
        </p:nvSpPr>
        <p:spPr>
          <a:xfrm>
            <a:off x="1214414" y="857232"/>
            <a:ext cx="3214710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Курская </a:t>
            </a:r>
            <a:r>
              <a:rPr lang="en-US" sz="2400" b="1" dirty="0" smtClean="0"/>
              <a:t> </a:t>
            </a:r>
            <a:r>
              <a:rPr lang="ru-RU" sz="2400" b="1" dirty="0" smtClean="0"/>
              <a:t>битва </a:t>
            </a:r>
            <a:endParaRPr lang="ru-RU" sz="2400" b="1" dirty="0"/>
          </a:p>
        </p:txBody>
      </p:sp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4714876" y="857232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Белорусская операция </a:t>
            </a:r>
            <a:endParaRPr lang="ru-RU" sz="2400" b="1" dirty="0"/>
          </a:p>
        </p:txBody>
      </p:sp>
      <p:sp>
        <p:nvSpPr>
          <p:cNvPr id="14" name="Скругленный прямоугольник 13">
            <a:hlinkClick r:id="rId7" action="ppaction://hlinksldjump"/>
          </p:cNvPr>
          <p:cNvSpPr/>
          <p:nvPr/>
        </p:nvSpPr>
        <p:spPr>
          <a:xfrm>
            <a:off x="2857488" y="1500174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Берлинская операция </a:t>
            </a:r>
            <a:endParaRPr lang="ru-RU" sz="2400" b="1" dirty="0"/>
          </a:p>
        </p:txBody>
      </p:sp>
      <p:sp>
        <p:nvSpPr>
          <p:cNvPr id="15" name="Управляющая кнопка: домой 14">
            <a:hlinkClick r:id="" action="ppaction://hlinkshowjump?jump=endshow" highlightClick="1"/>
          </p:cNvPr>
          <p:cNvSpPr/>
          <p:nvPr/>
        </p:nvSpPr>
        <p:spPr>
          <a:xfrm>
            <a:off x="8501090" y="6143644"/>
            <a:ext cx="428628" cy="500042"/>
          </a:xfrm>
          <a:prstGeom prst="actionButtonHom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4414" y="2214554"/>
            <a:ext cx="76438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Началом Сталинградской битвы можно считать 17 июля, когда возле рек Чир и </a:t>
            </a:r>
            <a:r>
              <a:rPr lang="ru-RU" dirty="0" err="1"/>
              <a:t>Цимла</a:t>
            </a:r>
            <a:r>
              <a:rPr lang="ru-RU" dirty="0"/>
              <a:t> передовые отряды 62-й и 64-й армий Сталинградского фронта встретились с отрядами 6-й немецкой армии. Всю вторую половину лета у Сталинграда шли ожесточённые бои</a:t>
            </a:r>
            <a:r>
              <a:rPr lang="ru-RU" dirty="0" smtClean="0"/>
              <a:t>.</a:t>
            </a:r>
            <a:r>
              <a:rPr lang="ru-RU" dirty="0"/>
              <a:t>  К середине сентября немецкая армия прорвалась к центру города, бои шли прямо на улицах. Фашисты всё больше усиливали атаку. В штурме Сталинграда участвовало почти 500 танков, немецкая авиация сбросила на город около 1 млн. бомб</a:t>
            </a:r>
            <a:r>
              <a:rPr lang="ru-RU" dirty="0" smtClean="0"/>
              <a:t>.</a:t>
            </a:r>
            <a:r>
              <a:rPr lang="ru-RU" dirty="0"/>
              <a:t> В течение 2 месяцев в условиях повышенной секретности под Сталинградом была создана ударная группировка</a:t>
            </a:r>
            <a:r>
              <a:rPr lang="ru-RU" dirty="0" smtClean="0"/>
              <a:t>.</a:t>
            </a:r>
            <a:r>
              <a:rPr lang="ru-RU" dirty="0"/>
              <a:t> 19 ноября </a:t>
            </a:r>
            <a:r>
              <a:rPr lang="ru-RU" dirty="0" smtClean="0"/>
              <a:t> советские войска перешли </a:t>
            </a:r>
            <a:r>
              <a:rPr lang="ru-RU" dirty="0"/>
              <a:t>в </a:t>
            </a:r>
            <a:r>
              <a:rPr lang="ru-RU" dirty="0" smtClean="0"/>
              <a:t>наступление, в ходе которого было </a:t>
            </a:r>
            <a:r>
              <a:rPr lang="ru-RU" dirty="0"/>
              <a:t>взято в плен пять и разгромлено семь вражеских </a:t>
            </a:r>
            <a:r>
              <a:rPr lang="ru-RU" dirty="0" smtClean="0"/>
              <a:t>дивизий.</a:t>
            </a:r>
            <a:r>
              <a:rPr lang="ru-RU" dirty="0"/>
              <a:t>  2 февраля 1943 года последняя вражеская группировка была ликвидирована, что и считается датой окончания битвы</a:t>
            </a:r>
          </a:p>
        </p:txBody>
      </p:sp>
      <p:pic>
        <p:nvPicPr>
          <p:cNvPr id="18434" name="Picture 2" descr="D:\Documents and Settings\Admin\Рабочий стол\инфографика\2 работа на МК-45\сталинградская бит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71678"/>
            <a:ext cx="7500990" cy="4406831"/>
          </a:xfrm>
          <a:prstGeom prst="rect">
            <a:avLst/>
          </a:prstGeom>
          <a:noFill/>
        </p:spPr>
      </p:pic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1214414" y="214290"/>
            <a:ext cx="3214710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Московская</a:t>
            </a:r>
            <a:r>
              <a:rPr lang="en-US" sz="2400" b="1" dirty="0" smtClean="0"/>
              <a:t> </a:t>
            </a:r>
            <a:r>
              <a:rPr lang="ru-RU" sz="2400" b="1" dirty="0" smtClean="0"/>
              <a:t>битва </a:t>
            </a:r>
            <a:endParaRPr lang="ru-RU" sz="2400" b="1" dirty="0"/>
          </a:p>
        </p:txBody>
      </p:sp>
      <p:sp>
        <p:nvSpPr>
          <p:cNvPr id="11" name="Скругленный прямоугольник 10">
            <a:hlinkClick r:id="rId4" action="ppaction://hlinksldjump"/>
          </p:cNvPr>
          <p:cNvSpPr/>
          <p:nvPr/>
        </p:nvSpPr>
        <p:spPr>
          <a:xfrm>
            <a:off x="4714876" y="214290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Сталинградская битва</a:t>
            </a:r>
            <a:endParaRPr lang="ru-RU" sz="2400" b="1" dirty="0"/>
          </a:p>
        </p:txBody>
      </p:sp>
      <p:sp>
        <p:nvSpPr>
          <p:cNvPr id="12" name="Скругленный прямоугольник 11">
            <a:hlinkClick r:id="rId5" action="ppaction://hlinksldjump"/>
          </p:cNvPr>
          <p:cNvSpPr/>
          <p:nvPr/>
        </p:nvSpPr>
        <p:spPr>
          <a:xfrm>
            <a:off x="1214414" y="857232"/>
            <a:ext cx="3214710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Курская </a:t>
            </a:r>
            <a:r>
              <a:rPr lang="en-US" sz="2400" b="1" dirty="0" smtClean="0"/>
              <a:t> </a:t>
            </a:r>
            <a:r>
              <a:rPr lang="ru-RU" sz="2400" b="1" dirty="0" smtClean="0"/>
              <a:t>битва </a:t>
            </a:r>
            <a:endParaRPr lang="ru-RU" sz="2400" b="1" dirty="0"/>
          </a:p>
        </p:txBody>
      </p:sp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4714876" y="857232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Белорусская операция </a:t>
            </a:r>
            <a:endParaRPr lang="ru-RU" sz="2400" b="1" dirty="0"/>
          </a:p>
        </p:txBody>
      </p:sp>
      <p:sp>
        <p:nvSpPr>
          <p:cNvPr id="14" name="Скругленный прямоугольник 13">
            <a:hlinkClick r:id="rId7" action="ppaction://hlinksldjump"/>
          </p:cNvPr>
          <p:cNvSpPr/>
          <p:nvPr/>
        </p:nvSpPr>
        <p:spPr>
          <a:xfrm>
            <a:off x="2857488" y="1500174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Берлинская операция </a:t>
            </a:r>
            <a:endParaRPr lang="ru-RU" sz="2400" b="1" dirty="0"/>
          </a:p>
        </p:txBody>
      </p:sp>
      <p:sp>
        <p:nvSpPr>
          <p:cNvPr id="15" name="Управляющая кнопка: домой 14">
            <a:hlinkClick r:id="" action="ppaction://hlinkshowjump?jump=endshow" highlightClick="1"/>
          </p:cNvPr>
          <p:cNvSpPr/>
          <p:nvPr/>
        </p:nvSpPr>
        <p:spPr>
          <a:xfrm>
            <a:off x="8501090" y="6143644"/>
            <a:ext cx="428628" cy="500042"/>
          </a:xfrm>
          <a:prstGeom prst="actionButtonHom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500166" y="2571744"/>
            <a:ext cx="72152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Кодовое название — операция «Багратион». Одна из крупнейших стратегических наступательных операций, предпринятая советским высшим командованием с целью разгрома немецко-фашистской группы армий «Центр» и освобождения Белоруссии</a:t>
            </a:r>
            <a:r>
              <a:rPr lang="ru-RU" dirty="0" smtClean="0"/>
              <a:t>.</a:t>
            </a:r>
            <a:r>
              <a:rPr lang="ru-RU" dirty="0"/>
              <a:t> В итоге Белорусской операции была освобождена не только вся Беларусь, но и большая часть Литвы, часть Латвии, восточные районы Польши</a:t>
            </a:r>
            <a:r>
              <a:rPr lang="ru-RU" dirty="0" smtClean="0"/>
              <a:t>. </a:t>
            </a:r>
            <a:r>
              <a:rPr lang="ru-RU" dirty="0"/>
              <a:t>Успехи Красной Армии подтолкнули союзников к скорейшему открытию второго фронта. </a:t>
            </a:r>
            <a:r>
              <a:rPr lang="ru-RU" dirty="0" smtClean="0"/>
              <a:t>Дата проведения  - 23 </a:t>
            </a:r>
            <a:r>
              <a:rPr lang="ru-RU" dirty="0"/>
              <a:t>июня-29 августа </a:t>
            </a:r>
            <a:r>
              <a:rPr lang="ru-RU" dirty="0" smtClean="0"/>
              <a:t>1944 года.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D:\Documents and Settings\Admin\Рабочий стол\инфографика\2 работа на МК-45\белор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7293740" cy="4201495"/>
          </a:xfrm>
          <a:prstGeom prst="rect">
            <a:avLst/>
          </a:prstGeom>
          <a:noFill/>
        </p:spPr>
      </p:pic>
      <p:sp>
        <p:nvSpPr>
          <p:cNvPr id="11" name="Скругленный прямоугольник 10">
            <a:hlinkClick r:id="rId3" action="ppaction://hlinksldjump"/>
          </p:cNvPr>
          <p:cNvSpPr/>
          <p:nvPr/>
        </p:nvSpPr>
        <p:spPr>
          <a:xfrm>
            <a:off x="1214414" y="214290"/>
            <a:ext cx="3214710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Московская</a:t>
            </a:r>
            <a:r>
              <a:rPr lang="en-US" sz="2400" b="1" dirty="0" smtClean="0"/>
              <a:t> </a:t>
            </a:r>
            <a:r>
              <a:rPr lang="ru-RU" sz="2400" b="1" dirty="0" smtClean="0"/>
              <a:t>битва 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4876" y="214290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Сталинградская битва</a:t>
            </a:r>
            <a:endParaRPr lang="ru-RU" sz="2400" b="1" dirty="0"/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1214414" y="857232"/>
            <a:ext cx="3214710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Курская </a:t>
            </a:r>
            <a:r>
              <a:rPr lang="en-US" sz="2400" b="1" dirty="0" smtClean="0"/>
              <a:t> </a:t>
            </a:r>
            <a:r>
              <a:rPr lang="ru-RU" sz="2400" b="1" dirty="0" smtClean="0"/>
              <a:t>битва </a:t>
            </a:r>
            <a:endParaRPr lang="ru-RU" sz="2400" b="1" dirty="0"/>
          </a:p>
        </p:txBody>
      </p:sp>
      <p:sp>
        <p:nvSpPr>
          <p:cNvPr id="14" name="Скругленный прямоугольник 13">
            <a:hlinkClick r:id="rId5" action="ppaction://hlinksldjump"/>
          </p:cNvPr>
          <p:cNvSpPr/>
          <p:nvPr/>
        </p:nvSpPr>
        <p:spPr>
          <a:xfrm>
            <a:off x="4714876" y="857232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Белорусская операция </a:t>
            </a:r>
            <a:endParaRPr lang="ru-RU" sz="2400" b="1" dirty="0"/>
          </a:p>
        </p:txBody>
      </p:sp>
      <p:sp>
        <p:nvSpPr>
          <p:cNvPr id="15" name="Скругленный прямоугольник 14">
            <a:hlinkClick r:id="rId6" action="ppaction://hlinksldjump"/>
          </p:cNvPr>
          <p:cNvSpPr/>
          <p:nvPr/>
        </p:nvSpPr>
        <p:spPr>
          <a:xfrm>
            <a:off x="2857488" y="1500174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Берлинская операция </a:t>
            </a:r>
            <a:endParaRPr lang="ru-RU" sz="2400" b="1" dirty="0"/>
          </a:p>
        </p:txBody>
      </p:sp>
      <p:sp>
        <p:nvSpPr>
          <p:cNvPr id="16" name="Управляющая кнопка: домой 15">
            <a:hlinkClick r:id="" action="ppaction://hlinkshowjump?jump=endshow" highlightClick="1"/>
          </p:cNvPr>
          <p:cNvSpPr/>
          <p:nvPr/>
        </p:nvSpPr>
        <p:spPr>
          <a:xfrm>
            <a:off x="8501090" y="6143644"/>
            <a:ext cx="428628" cy="500042"/>
          </a:xfrm>
          <a:prstGeom prst="actionButtonHom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28728" y="2285992"/>
            <a:ext cx="45720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Берлинская стратегическая </a:t>
            </a:r>
            <a:r>
              <a:rPr lang="ru-RU" dirty="0" smtClean="0"/>
              <a:t> операция– </a:t>
            </a:r>
            <a:r>
              <a:rPr lang="ru-RU" dirty="0"/>
              <a:t>наступательная операция советских войск во </a:t>
            </a:r>
            <a:r>
              <a:rPr lang="ru-RU" dirty="0" smtClean="0"/>
              <a:t>время Великой </a:t>
            </a:r>
            <a:r>
              <a:rPr lang="ru-RU" dirty="0"/>
              <a:t>Отечественной </a:t>
            </a:r>
            <a:r>
              <a:rPr lang="ru-RU" dirty="0" smtClean="0"/>
              <a:t>войны, </a:t>
            </a:r>
            <a:r>
              <a:rPr lang="ru-RU" dirty="0"/>
              <a:t>закончившаяся взятием Берлина и победой в войне</a:t>
            </a:r>
            <a:r>
              <a:rPr lang="ru-RU" dirty="0" smtClean="0"/>
              <a:t>. </a:t>
            </a:r>
            <a:r>
              <a:rPr lang="ru-RU" dirty="0"/>
              <a:t>29 апреля советские солдаты начали штурм здания Рейхстага. 30 апреля на здании был водружен советский флаг – война закончилась, Германия была побеждена.</a:t>
            </a:r>
          </a:p>
          <a:p>
            <a:r>
              <a:rPr lang="ru-RU" dirty="0"/>
              <a:t>В ночь на 9 мая был подписан акт о безоговорочной капитуляции Германии.</a:t>
            </a:r>
          </a:p>
          <a:p>
            <a:r>
              <a:rPr lang="ru-RU" dirty="0" smtClean="0"/>
              <a:t>Военная </a:t>
            </a:r>
            <a:r>
              <a:rPr lang="ru-RU" dirty="0"/>
              <a:t>операция велась на территории Европы с 16 апреля по 9 мая 1945 </a:t>
            </a:r>
            <a:r>
              <a:rPr lang="ru-RU" dirty="0" smtClean="0"/>
              <a:t>года.</a:t>
            </a:r>
            <a:endParaRPr lang="ru-RU" dirty="0"/>
          </a:p>
        </p:txBody>
      </p:sp>
      <p:pic>
        <p:nvPicPr>
          <p:cNvPr id="20482" name="Picture 2" descr="D:\Documents and Settings\Admin\Рабочий стол\инфографика\2 работа на МК-45\Берл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071678"/>
            <a:ext cx="3200400" cy="4219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Скругленный прямоугольник 10">
            <a:hlinkClick r:id="rId3" action="ppaction://hlinksldjump"/>
          </p:cNvPr>
          <p:cNvSpPr/>
          <p:nvPr/>
        </p:nvSpPr>
        <p:spPr>
          <a:xfrm>
            <a:off x="1214414" y="214290"/>
            <a:ext cx="3214710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Московская</a:t>
            </a:r>
            <a:r>
              <a:rPr lang="en-US" sz="2400" b="1" dirty="0" smtClean="0"/>
              <a:t> </a:t>
            </a:r>
            <a:r>
              <a:rPr lang="ru-RU" sz="2400" b="1" dirty="0" smtClean="0"/>
              <a:t>битва 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4876" y="214290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hlinkClick r:id="rId4" action="ppaction://hlinksldjump"/>
              </a:rPr>
              <a:t>Сталинградская</a:t>
            </a:r>
            <a:r>
              <a:rPr lang="ru-RU" sz="2400" b="1" dirty="0" smtClean="0"/>
              <a:t> битва</a:t>
            </a:r>
            <a:endParaRPr lang="ru-RU" sz="2400" b="1" dirty="0"/>
          </a:p>
        </p:txBody>
      </p:sp>
      <p:sp>
        <p:nvSpPr>
          <p:cNvPr id="13" name="Скругленный прямоугольник 12">
            <a:hlinkClick r:id="rId5" action="ppaction://hlinksldjump"/>
          </p:cNvPr>
          <p:cNvSpPr/>
          <p:nvPr/>
        </p:nvSpPr>
        <p:spPr>
          <a:xfrm>
            <a:off x="1214414" y="857232"/>
            <a:ext cx="3214710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Курская </a:t>
            </a:r>
            <a:r>
              <a:rPr lang="en-US" sz="2400" b="1" dirty="0" smtClean="0"/>
              <a:t> </a:t>
            </a:r>
            <a:r>
              <a:rPr lang="ru-RU" sz="2400" b="1" dirty="0" smtClean="0"/>
              <a:t>битва </a:t>
            </a:r>
            <a:endParaRPr lang="ru-RU" sz="2400" b="1" dirty="0"/>
          </a:p>
        </p:txBody>
      </p:sp>
      <p:sp>
        <p:nvSpPr>
          <p:cNvPr id="14" name="Скругленный прямоугольник 13">
            <a:hlinkClick r:id="rId6" action="ppaction://hlinksldjump"/>
          </p:cNvPr>
          <p:cNvSpPr/>
          <p:nvPr/>
        </p:nvSpPr>
        <p:spPr>
          <a:xfrm>
            <a:off x="4714876" y="857232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Белорусская операция </a:t>
            </a:r>
            <a:endParaRPr lang="ru-RU" sz="2400" b="1" dirty="0"/>
          </a:p>
        </p:txBody>
      </p:sp>
      <p:sp>
        <p:nvSpPr>
          <p:cNvPr id="15" name="Скругленный прямоугольник 14">
            <a:hlinkClick r:id="rId7" action="ppaction://hlinksldjump"/>
          </p:cNvPr>
          <p:cNvSpPr/>
          <p:nvPr/>
        </p:nvSpPr>
        <p:spPr>
          <a:xfrm>
            <a:off x="2857488" y="1500174"/>
            <a:ext cx="3786214" cy="50006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Берлинская операция </a:t>
            </a:r>
            <a:endParaRPr lang="ru-RU" sz="2400" b="1" dirty="0"/>
          </a:p>
        </p:txBody>
      </p:sp>
      <p:sp>
        <p:nvSpPr>
          <p:cNvPr id="16" name="Управляющая кнопка: домой 15">
            <a:hlinkClick r:id="" action="ppaction://hlinkshowjump?jump=endshow" highlightClick="1"/>
          </p:cNvPr>
          <p:cNvSpPr/>
          <p:nvPr/>
        </p:nvSpPr>
        <p:spPr>
          <a:xfrm>
            <a:off x="8501090" y="6143644"/>
            <a:ext cx="428628" cy="500042"/>
          </a:xfrm>
          <a:prstGeom prst="actionButtonHom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820000"/>
                </a:solidFill>
              </a:rPr>
              <a:t>Источники </a:t>
            </a:r>
          </a:p>
        </p:txBody>
      </p:sp>
      <p:sp>
        <p:nvSpPr>
          <p:cNvPr id="3075" name="Содержимое 3"/>
          <p:cNvSpPr>
            <a:spLocks noGrp="1"/>
          </p:cNvSpPr>
          <p:nvPr>
            <p:ph idx="1"/>
          </p:nvPr>
        </p:nvSpPr>
        <p:spPr>
          <a:xfrm>
            <a:off x="1000100" y="1071546"/>
            <a:ext cx="7686700" cy="4525963"/>
          </a:xfrm>
        </p:spPr>
        <p:txBody>
          <a:bodyPr/>
          <a:lstStyle/>
          <a:p>
            <a:pPr eaLnBrk="1" hangingPunct="1"/>
            <a:r>
              <a:rPr lang="ru-RU" sz="1600" dirty="0" smtClean="0">
                <a:hlinkClick r:id="rId2"/>
              </a:rPr>
              <a:t>http</a:t>
            </a:r>
            <a:r>
              <a:rPr lang="ru-RU" sz="1600" dirty="0" smtClean="0">
                <a:hlinkClick r:id="rId2"/>
              </a:rPr>
              <a:t>://didaktor.ru/interaktivnaya-infografika-v-powerpoint-eto-vozmozhno/#more-5892</a:t>
            </a:r>
            <a:endParaRPr lang="ru-RU" sz="1600" dirty="0" smtClean="0">
              <a:hlinkClick r:id="rId3"/>
            </a:endParaRPr>
          </a:p>
          <a:p>
            <a:pPr eaLnBrk="1" hangingPunct="1"/>
            <a:r>
              <a:rPr lang="ru-RU" sz="1600" dirty="0" smtClean="0"/>
              <a:t>МК №45. Создание </a:t>
            </a:r>
            <a:r>
              <a:rPr lang="ru-RU" sz="1600" dirty="0" err="1" smtClean="0"/>
              <a:t>инфографики</a:t>
            </a:r>
            <a:r>
              <a:rPr lang="ru-RU" sz="1600" dirty="0" smtClean="0"/>
              <a:t> в </a:t>
            </a:r>
            <a:r>
              <a:rPr lang="ru-RU" sz="1600" dirty="0" err="1" smtClean="0"/>
              <a:t>PowerPoint</a:t>
            </a:r>
            <a:r>
              <a:rPr lang="ru-RU" sz="1600" u="sng" dirty="0" smtClean="0">
                <a:solidFill>
                  <a:srgbClr val="000000"/>
                </a:solidFill>
              </a:rPr>
              <a:t>   </a:t>
            </a:r>
            <a:r>
              <a:rPr lang="ru-RU" sz="1600" dirty="0" smtClean="0">
                <a:hlinkClick r:id="rId3"/>
              </a:rPr>
              <a:t>http://easyen.ru/load/232-1-0-62065</a:t>
            </a:r>
            <a:endParaRPr lang="ru-RU" sz="1600" dirty="0" smtClean="0"/>
          </a:p>
          <a:p>
            <a:r>
              <a:rPr lang="ru-RU" sz="1600" dirty="0" smtClean="0"/>
              <a:t>Фон презентации </a:t>
            </a:r>
            <a:r>
              <a:rPr lang="en-US" sz="1600" i="1" dirty="0" smtClean="0">
                <a:hlinkClick r:id="rId4"/>
              </a:rPr>
              <a:t>http://elenaranko.ucoz.ru/</a:t>
            </a:r>
            <a:endParaRPr lang="ru-RU" sz="1600" i="1" dirty="0" smtClean="0"/>
          </a:p>
          <a:p>
            <a:r>
              <a:rPr lang="ru-RU" sz="1600" dirty="0" smtClean="0"/>
              <a:t>Картинка –Битва за Москву </a:t>
            </a:r>
            <a:r>
              <a:rPr lang="en-US" sz="1600" i="1" dirty="0" smtClean="0">
                <a:hlinkClick r:id="rId5"/>
              </a:rPr>
              <a:t>http://www.pravoslavie.ru/99189.html</a:t>
            </a:r>
            <a:endParaRPr lang="ru-RU" sz="1600" i="1" dirty="0" smtClean="0"/>
          </a:p>
          <a:p>
            <a:r>
              <a:rPr lang="ru-RU" sz="1600" dirty="0" smtClean="0"/>
              <a:t>Картинка –Курская битва </a:t>
            </a:r>
            <a:r>
              <a:rPr lang="en-US" sz="1600" dirty="0" smtClean="0">
                <a:hlinkClick r:id="rId6"/>
              </a:rPr>
              <a:t>http://russianarmya.ru/kurskaya-bitva.html</a:t>
            </a:r>
            <a:endParaRPr lang="ru-RU" sz="1600" dirty="0" smtClean="0"/>
          </a:p>
          <a:p>
            <a:r>
              <a:rPr lang="ru-RU" sz="1600" dirty="0" smtClean="0"/>
              <a:t>Картинка – Берлинская битва </a:t>
            </a:r>
            <a:r>
              <a:rPr lang="en-US" sz="1600" dirty="0" smtClean="0">
                <a:hlinkClick r:id="rId7"/>
              </a:rPr>
              <a:t>http://vpk-sevastopol.ru/wp-content/uploads/2014/10/%D0%91%D0%B5%D1%80%D0%BB%D0%B8%D0%BD.jpg</a:t>
            </a:r>
            <a:endParaRPr lang="ru-RU" sz="1600" dirty="0" smtClean="0"/>
          </a:p>
          <a:p>
            <a:r>
              <a:rPr lang="ru-RU" sz="1600" dirty="0" smtClean="0"/>
              <a:t>Картинка – Сталинградская битва </a:t>
            </a:r>
            <a:r>
              <a:rPr lang="en-US" sz="1600" dirty="0" smtClean="0">
                <a:hlinkClick r:id="rId8"/>
              </a:rPr>
              <a:t>http://rusplt.ru/wins/perelomnyiy-moment-21088.html</a:t>
            </a:r>
            <a:endParaRPr lang="ru-RU" sz="1600" dirty="0" smtClean="0"/>
          </a:p>
          <a:p>
            <a:r>
              <a:rPr lang="ru-RU" sz="1600" dirty="0" smtClean="0"/>
              <a:t>Картинка – Белорусская операция </a:t>
            </a:r>
            <a:r>
              <a:rPr lang="en-US" sz="1600" dirty="0" smtClean="0">
                <a:hlinkClick r:id="rId9"/>
              </a:rPr>
              <a:t>http://bagration.uirproject.ru/meaning</a:t>
            </a:r>
            <a:endParaRPr lang="ru-RU" sz="1600" dirty="0" smtClean="0"/>
          </a:p>
          <a:p>
            <a:r>
              <a:rPr lang="ru-RU" sz="1600" dirty="0" smtClean="0"/>
              <a:t>Текст </a:t>
            </a:r>
            <a:r>
              <a:rPr lang="ru-RU" sz="16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https://edu.tatar.ru/nsav/page523109.htm/page2221157.htm</a:t>
            </a:r>
            <a:r>
              <a:rPr lang="ru-RU" sz="16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smtClean="0">
                <a:hlinkClick r:id="rId11"/>
              </a:rPr>
              <a:t>http://histerl.ru/lectures/seredina_20_veka/srasgenia_wow.htm</a:t>
            </a:r>
            <a:r>
              <a:rPr lang="ru-RU" sz="1600" dirty="0" smtClean="0"/>
              <a:t> </a:t>
            </a:r>
            <a:r>
              <a:rPr lang="en-US" sz="1600" dirty="0" smtClean="0">
                <a:hlinkClick r:id="rId12"/>
              </a:rPr>
              <a:t>http://ote4estvo.ru/srazheniya-velikoj-otechestvennoj-vojny/152-bitva-za-moskvu.html</a:t>
            </a:r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600" dirty="0" smtClean="0"/>
              <a:t>Картинка – коллаж </a:t>
            </a:r>
            <a:r>
              <a:rPr lang="en-US" sz="1600" dirty="0" smtClean="0">
                <a:hlinkClick r:id="rId13"/>
              </a:rPr>
              <a:t>http://www.ldpr-ural.ru/sitenews/ldpr_v_ekaterinburge_dolgen_bit_otdelniy_muzey_istorii_velikoy_otechestvennoy_voyni/</a:t>
            </a:r>
            <a:endParaRPr lang="ru-RU" sz="1600" dirty="0" smtClean="0"/>
          </a:p>
          <a:p>
            <a:endParaRPr lang="ru-RU" sz="1800" dirty="0" smtClean="0"/>
          </a:p>
          <a:p>
            <a:endParaRPr lang="ru-RU" sz="1800" dirty="0" smtClean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501090" y="6143644"/>
            <a:ext cx="428628" cy="500042"/>
          </a:xfrm>
          <a:prstGeom prst="actionButtonHom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 Победы_06</Template>
  <TotalTime>186</TotalTime>
  <Words>473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Times New Roman</vt:lpstr>
      <vt:lpstr>День Победы_06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Пользователь Windows</cp:lastModifiedBy>
  <cp:revision>27</cp:revision>
  <dcterms:created xsi:type="dcterms:W3CDTF">2013-03-16T20:41:41Z</dcterms:created>
  <dcterms:modified xsi:type="dcterms:W3CDTF">2020-02-06T06:02:43Z</dcterms:modified>
</cp:coreProperties>
</file>